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9" r:id="rId2"/>
    <p:sldId id="258" r:id="rId3"/>
    <p:sldId id="272" r:id="rId4"/>
    <p:sldId id="260" r:id="rId5"/>
    <p:sldId id="273" r:id="rId6"/>
    <p:sldId id="276" r:id="rId7"/>
    <p:sldId id="277" r:id="rId8"/>
    <p:sldId id="274" r:id="rId9"/>
    <p:sldId id="275" r:id="rId10"/>
    <p:sldId id="279" r:id="rId11"/>
    <p:sldId id="280" r:id="rId12"/>
    <p:sldId id="281" r:id="rId13"/>
    <p:sldId id="283" r:id="rId14"/>
    <p:sldId id="284" r:id="rId15"/>
    <p:sldId id="287" r:id="rId16"/>
    <p:sldId id="282" r:id="rId17"/>
    <p:sldId id="285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271" r:id="rId34"/>
  </p:sldIdLst>
  <p:sldSz cx="18288000" cy="10287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Light" panose="00000400000000000000" pitchFamily="2" charset="0"/>
      <p:regular r:id="rId44"/>
      <p:bold r:id="rId45"/>
      <p:italic r:id="rId46"/>
      <p:boldItalic r:id="rId47"/>
    </p:embeddedFont>
    <p:embeddedFont>
      <p:font typeface="Poppins SemiBold" panose="000007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i+7TtzwfF0cQ40MIosYehe46ae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08" y="3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BB16B57F-7730-7C24-D6C1-C1E8387F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CA3F571F-2392-8AF0-077B-FA2ED4044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Ray, switch to editor, show </a:t>
            </a:r>
            <a:r>
              <a:rPr lang="en-US" dirty="0" err="1"/>
              <a:t>helloWorld.bxs</a:t>
            </a:r>
            <a:r>
              <a:rPr lang="en-US" dirty="0"/>
              <a:t>, run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5321424E-9350-0066-1DB7-460E47CB5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118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0DF69C3-C316-3ADA-F798-47D1F6C48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150ED247-62B1-296B-7562-55C1F09F2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5AEB138-35C1-B766-EBCA-561FCF20C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374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A84F979-D5AA-5B5B-6620-48D0235D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DA7D212B-A7F6-25A9-0967-526158453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E11854C2-3700-F9E4-1985-4F257E782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763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541AF22F-EB41-4195-CB0E-32A65BF77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3DB12B2-6549-72E0-6E13-8F335109C5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0F0ABA3-8431-7AE6-67DE-D356E6CDF6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022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32E4096-A206-F888-8903-F390EE32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30F01AE-FB14-DCD9-4A38-EE20104EE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A2E96AA2-E31E-1E33-BA3F-3F9347F048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677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4F1469FE-DF2F-C1C4-406E-671EF4F02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E8D8C3D-4625-AB5E-850C-24E659417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97BA010B-AC0F-2A65-08DE-3DDFE8C6D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908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79C6436-EF17-1427-2B0F-0E8B1EE41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464E2C5-FA88-2C58-4BB3-CDC2642C3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C7A6AB97-84D3-C31E-CA2E-2108913D4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489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D9229AB-022B-5C44-4D0D-5FCE8D31B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A8F37F07-40A9-5EB6-B582-11976618B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AD18AC52-E5E8-CD4B-FE7A-CC70BC70E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491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2A57F78-380F-55EC-84F1-A3D469EB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9058DA3B-4BC1-F360-DB6C-45B16D38E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E7F3734F-1A01-6F8D-D305-AB4D04571B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10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905C42C0-1487-C7D8-38BE-EFC18C023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EE4F3E7-82B0-BABF-50AF-478C31D4D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03C59B95-2436-C917-7F0B-10174FBCF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77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37CC35A5-89BC-16F6-B6F4-4024A577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11367F1B-E38A-323D-6344-0EC79215F7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D5C2971-673F-2FD0-70FC-65A75FE1E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920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E26F98B1-8B34-879F-D8ED-5BA0381B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79A2C7D-FE05-9951-051E-D055399A1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1DA4E84D-79DD-CC15-209C-17808CEC74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394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A1F36B6E-515F-C1EE-E287-DC11EB1BE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768AB369-559F-BB1F-4ECE-B38CAA9C2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55E3FC5-F141-E728-9669-1CD2BE635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53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10387C23-95D3-2DC1-D115-082DDA0CF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F060E12F-6E75-0063-C1D2-958E39AFF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B920EDCA-6EA6-15B5-E64A-80C8B19608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441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830998F-47C6-777A-F11E-537C7D585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86DC2BFB-7DCE-5D93-F096-CA797EE6C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1442ED25-CC04-EC8D-1C91-837A719CF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526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7452F45D-0565-88AB-2019-5E17815B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F5037E8F-FD80-B356-6FA7-A3D4676D1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70427D8B-DC05-E340-C512-D039C5830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755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532F564D-41F1-9820-D9AE-8E6736349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1A0EE3F4-EF86-7918-E302-393B8D55AF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4AF75F46-EC3C-71D0-7521-57AB126650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574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889E2A21-6121-0846-D1A6-8C7580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7E94D7C8-9077-4C4E-9156-265206999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DDA105F8-41D6-06D4-6B99-8919B5E59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5353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089F2E6-CF79-B888-F846-082485D92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B0BFC37-A858-6F4D-3CCF-6B634DB1D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7FA962A0-9E0F-F378-7099-AE55DE888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34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04DC513-6410-6F8B-395C-7B7C2F4C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5E37818-0B39-9FE1-2312-957C348B0D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6BCA905B-6160-1A91-3AE8-530B965A2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33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3C610A3-3482-E7FC-9617-7C0667D2F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43EBEEE0-01A5-D479-A543-F4FB6F560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EEEA5733-981C-C1AE-6D54-837F05246B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521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2404C29-20E3-17B6-A075-3D9255E6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4B2DED0-E504-50AD-B2F7-ABC120CF5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64D456EE-350E-EEA1-8876-B5C91A77A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683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51AAE08C-8BF7-8CC1-A4C0-21D85B107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BC1AAF4B-E08E-97C1-0484-BFA0DF7B9B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FC443782-974C-B8D8-D9CC-2ECA8B925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5144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3F6EC812-23BF-1E12-825B-3466A75C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DA698A45-1AE7-2049-F197-F6C8DF6E7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45D1E5BA-CB1A-485B-FBE1-78DA2E07D4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507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9A1FF692-2693-C273-BEFA-716EDA62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5EE6140-AF90-D48F-01BD-BC2976253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9C3A5532-F672-2C52-ECAE-CFFCFE5D1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34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8FF18E47-5251-2CDF-6FFA-197E291A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E571010-061B-92E5-406E-244C33CDD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B33EE040-383D-CAD1-04E5-AE1817930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723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88799608-3942-6DE2-FAA3-D1F8DC7D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EB7B88FD-AD7F-7750-F474-F813DF103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C2F6DA60-35B5-67A6-A59A-2CC945948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549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4FB759D2-FE0B-494A-EA11-88E1C11CB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195CA24-F9FB-7CB3-32BD-4DFBFDF97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23FB78AE-1AA1-077E-BB85-782D3EB7F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09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55B97AC-9E55-E2CC-3A8F-72B3984B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B362150B-56A3-4CA1-5DDB-BA8415AD2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A17135A0-9AE5-CA00-8A79-92E2894DA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81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raymondcamden.com/2025/04/10/using-chromes-preview-prompt-api-for-data-summarization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xlang.ortusbooks.com/boxlang-language/reference/lexical-elements/scopes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xlang.ortusbooks.com/getting-started/running-boxlang/aws-lambda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ketplace.visualstudio.com/items?itemName=ortus-solutions.vscode-boxlang" TargetMode="External"/><Relationship Id="rId5" Type="http://schemas.openxmlformats.org/officeDocument/2006/relationships/hyperlink" Target="https://boxlang.ortusbooks.com/getting-started/installation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4" name="Google Shape;164;p4"/>
          <p:cNvGrpSpPr/>
          <p:nvPr/>
        </p:nvGrpSpPr>
        <p:grpSpPr>
          <a:xfrm>
            <a:off x="-6051342" y="-6357042"/>
            <a:ext cx="31856303" cy="22274891"/>
            <a:chOff x="0" y="-1"/>
            <a:chExt cx="42475070" cy="29699854"/>
          </a:xfrm>
        </p:grpSpPr>
        <p:sp>
          <p:nvSpPr>
            <p:cNvPr id="165" name="Google Shape;165;p4"/>
            <p:cNvSpPr/>
            <p:nvPr/>
          </p:nvSpPr>
          <p:spPr>
            <a:xfrm rot="4124422">
              <a:off x="14327677" y="3258808"/>
              <a:ext cx="22068306" cy="22040721"/>
            </a:xfrm>
            <a:custGeom>
              <a:avLst/>
              <a:gdLst/>
              <a:ahLst/>
              <a:cxnLst/>
              <a:rect l="l" t="t" r="r" b="b"/>
              <a:pathLst>
                <a:path w="22068306" h="22040721" extrusionOk="0">
                  <a:moveTo>
                    <a:pt x="0" y="0"/>
                  </a:moveTo>
                  <a:lnTo>
                    <a:pt x="22068306" y="0"/>
                  </a:lnTo>
                  <a:lnTo>
                    <a:pt x="22068306" y="22040721"/>
                  </a:lnTo>
                  <a:lnTo>
                    <a:pt x="0" y="220407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Google Shape;166;p4"/>
            <p:cNvSpPr/>
            <p:nvPr/>
          </p:nvSpPr>
          <p:spPr>
            <a:xfrm rot="-9088373">
              <a:off x="21587024" y="8029141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8" y="0"/>
                  </a:lnTo>
                  <a:lnTo>
                    <a:pt x="17504078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Google Shape;167;p4"/>
            <p:cNvSpPr/>
            <p:nvPr/>
          </p:nvSpPr>
          <p:spPr>
            <a:xfrm rot="1794495">
              <a:off x="2804490" y="4652010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8" name="Google Shape;168;p4"/>
          <p:cNvSpPr txBox="1"/>
          <p:nvPr/>
        </p:nvSpPr>
        <p:spPr>
          <a:xfrm>
            <a:off x="13371135" y="8949055"/>
            <a:ext cx="3888165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1" u="none" strike="noStrike" cap="none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www.intothebox.org</a:t>
            </a:r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1357122" y="3704079"/>
            <a:ext cx="15573757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Getting Started with </a:t>
            </a:r>
            <a:r>
              <a:rPr lang="en-US" sz="7500" b="1" i="0" u="none" strike="noStrike" cap="none" dirty="0" err="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endParaRPr dirty="0"/>
          </a:p>
        </p:txBody>
      </p:sp>
      <p:grpSp>
        <p:nvGrpSpPr>
          <p:cNvPr id="176" name="Google Shape;176;p4"/>
          <p:cNvGrpSpPr/>
          <p:nvPr/>
        </p:nvGrpSpPr>
        <p:grpSpPr>
          <a:xfrm>
            <a:off x="8357931" y="1620927"/>
            <a:ext cx="1235554" cy="278501"/>
            <a:chOff x="0" y="0"/>
            <a:chExt cx="1647405" cy="371335"/>
          </a:xfrm>
        </p:grpSpPr>
        <p:grpSp>
          <p:nvGrpSpPr>
            <p:cNvPr id="177" name="Google Shape;177;p4"/>
            <p:cNvGrpSpPr/>
            <p:nvPr/>
          </p:nvGrpSpPr>
          <p:grpSpPr>
            <a:xfrm>
              <a:off x="0" y="0"/>
              <a:ext cx="371335" cy="371335"/>
              <a:chOff x="0" y="0"/>
              <a:chExt cx="812800" cy="812800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3FF7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4"/>
            <p:cNvGrpSpPr/>
            <p:nvPr/>
          </p:nvGrpSpPr>
          <p:grpSpPr>
            <a:xfrm>
              <a:off x="638035" y="0"/>
              <a:ext cx="371335" cy="371335"/>
              <a:chOff x="0" y="0"/>
              <a:chExt cx="812800" cy="812800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3FF7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4"/>
            <p:cNvGrpSpPr/>
            <p:nvPr/>
          </p:nvGrpSpPr>
          <p:grpSpPr>
            <a:xfrm>
              <a:off x="1276070" y="0"/>
              <a:ext cx="371335" cy="371335"/>
              <a:chOff x="0" y="0"/>
              <a:chExt cx="812800" cy="812800"/>
            </a:xfrm>
          </p:grpSpPr>
          <p:sp>
            <p:nvSpPr>
              <p:cNvPr id="184" name="Google Shape;184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3FF7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4"/>
          <p:cNvSpPr/>
          <p:nvPr/>
        </p:nvSpPr>
        <p:spPr>
          <a:xfrm>
            <a:off x="15649744" y="1028700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D1AA7D3D-2F58-96DD-9214-66BC3B35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E49A27B-B240-5AFE-FEF5-F3CBD96BB6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6345DA7-2060-B484-889C-11C9F6A4130D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375F50B4-9F1E-6EAC-3524-150D283A2EC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1B40354C-9CC2-B693-B90B-DD57797B103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1428FCC-6786-C830-17A6-3DDBEA390572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5B2D1F1-3DD8-E034-D584-6FF5A1DB2F52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0C28381F-D7FE-E068-9BA4-AAD08C0245A5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7314EF0A-8E01-E42A-5C4C-C0930E47DCDB}"/>
              </a:ext>
            </a:extLst>
          </p:cNvPr>
          <p:cNvSpPr txBox="1"/>
          <p:nvPr/>
        </p:nvSpPr>
        <p:spPr>
          <a:xfrm>
            <a:off x="1028699" y="3062643"/>
            <a:ext cx="14796007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Carefully read the docs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Ensure you understand everything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Then carefully write your first file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or...</a:t>
            </a:r>
          </a:p>
          <a:p>
            <a:pPr marL="215901" lvl="8">
              <a:lnSpc>
                <a:spcPct val="140000"/>
              </a:lnSpc>
              <a:buClr>
                <a:srgbClr val="D8D8D8"/>
              </a:buClr>
              <a:buSzPts val="2000"/>
            </a:pP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CB5753B-F8A0-CD6A-EBB5-6766F78010D3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E0AA9-E02F-C173-9223-B0C87246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66700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0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71AB7DF0-8E9C-D97B-78AA-2F36F6B6C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67A742A-B122-3F4B-A490-7C56315E911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B1FA6565-D4B3-91DC-54EE-2A2901C0730F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68C48B31-B1AE-E40A-C305-C57CE3C0D18E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038CCDD4-B14B-166D-A2BB-6D2239C0253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27D32941-B9F2-94EE-67AF-99F04A009C32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CD5E82D8-4A5E-DB7C-C56F-DB773F19CBB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6BF18DDE-D4DA-937E-5BB5-4D3CAD2EA3E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35D4D538-8757-997F-B40B-454A85AB2C5E}"/>
              </a:ext>
            </a:extLst>
          </p:cNvPr>
          <p:cNvSpPr txBox="1"/>
          <p:nvPr/>
        </p:nvSpPr>
        <p:spPr>
          <a:xfrm>
            <a:off x="1028699" y="3062643"/>
            <a:ext cx="14796007" cy="935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Java interop (very, very deep)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Classes (full OO, interfaces, abstract, static,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Closures + Pure functions (lambdas)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Immutable classes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Interceptors for the language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Case insensitive 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Human operators (AND, OR,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A86B554-8B09-C08A-C305-C7C51ED997AB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97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EF217BF-1C5A-6315-00B9-BBFE45FF3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2115641-F64C-F1BE-F11C-534B7F42262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22C88C1-7320-BD6B-AD35-EE7E34DE7B4B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EECE7CD-89AC-4964-9095-5EBAAF15A648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97AD4D1-31D2-1D80-DD1B-7BC8C15D626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119C5A3A-3C3D-E27D-BFD0-07CB81285A1B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0EBC248A-E4E0-E810-2347-C7F1BF41DE39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BC4C22F-7363-DDFB-5EAD-AFA638BDDEC9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93B281D1-D411-2E04-EDDE-4A76A06E38C5}"/>
              </a:ext>
            </a:extLst>
          </p:cNvPr>
          <p:cNvSpPr txBox="1"/>
          <p:nvPr/>
        </p:nvSpPr>
        <p:spPr>
          <a:xfrm>
            <a:off x="1028699" y="3062643"/>
            <a:ext cx="14796007" cy="848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Member functions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Mostly optional semicolons (but use them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cuz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 said so)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Multiline strings + Expression Interpolation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Tag islands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Modular (PDF, Mail, Python, and more...)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Arrays that start at freaking 1 because it makes sense!!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78D015A7-0882-21F6-A15F-A1A2B1FCD29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(More)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1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D4115ED-D049-C4C9-876A-616AE540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5593E56-903C-FAF1-AD66-FE2903E122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7BAFEDB2-FEB6-8951-C718-137FC691097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C5840792-30DE-A3CF-439C-FF3BBD7F2E79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10A8336E-10C6-A486-9E58-9C52BBB54F79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2019E0A-0017-10A5-522C-D7F90645EB6F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A18A93BA-78B7-8E7B-6192-D48BA93399C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882211A-1792-C760-C54B-490F4BF6E2BF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232DC706-4B37-2EAF-A4DD-83D31167B996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Array, Struct, String, Numeric,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DateTime</a:t>
            </a:r>
            <a:endParaRPr lang="en-US" sz="4000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Query, File, XML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List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Full List (</a:t>
            </a:r>
            <a:r>
              <a:rPr lang="en-US" sz="4000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854AFCE4-5670-680B-FB46-9C88A318E4B4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(Types)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78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97056FC6-C896-DE4F-378A-F9936B05B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80A921AC-DE71-3482-E157-CD3FF26EF2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45E91BA3-2A34-F258-29CA-DBB4BF40407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1FF35F0-FC07-3947-DDAC-7F4601BFCE8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A2ACE38-5D86-B67C-A033-D364B088E08A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B5E35DB5-0418-BE5B-63AC-80401C760499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EC4F0EA4-3CD8-9AF0-B1A5-533B9E2BF36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B0014B0F-BF8D-F09E-8A91-46C51094D09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D8CC01B6-1731-2420-EB34-59DB006CD113}"/>
              </a:ext>
            </a:extLst>
          </p:cNvPr>
          <p:cNvSpPr txBox="1"/>
          <p:nvPr/>
        </p:nvSpPr>
        <p:spPr>
          <a:xfrm>
            <a:off x="1028699" y="3062643"/>
            <a:ext cx="1479600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Some functionality exposed as components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For example: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bx:http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.... {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subtags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}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For example: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bx:mail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somearg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=1 { content }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06A88B4-B1F3-0234-937F-7A2ED6F5D0B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(More)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7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F9124A32-CD5D-9693-A29B-962D8A57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463C2153-2A13-868D-4B83-15219A24B9F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4F12B17-C44B-F745-F679-71DDD60A132D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AD05E7E-59AA-92E3-DFFA-EBBA52F39263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0E64C7BF-5A32-0AEE-26E2-A70FE0DC907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849B6FA4-3388-FF69-C36C-C650F73CDD3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5978E58A-BBAE-FB84-2C73-792482EC4D69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9B127288-8D11-A44E-7524-4C05DEDF667A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7590FF0-1259-C382-9AB5-9EC2A852481E}"/>
              </a:ext>
            </a:extLst>
          </p:cNvPr>
          <p:cNvSpPr txBox="1"/>
          <p:nvPr/>
        </p:nvSpPr>
        <p:spPr>
          <a:xfrm>
            <a:off x="1028699" y="3062643"/>
            <a:ext cx="14796007" cy="848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variables (all)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server (all)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application, session, form,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url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(web)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request (web)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this (components)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local, arguments (functions)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More: </a:t>
            </a:r>
            <a:r>
              <a:rPr lang="en-US" sz="4000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endParaRPr lang="en-US" sz="4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23E96B86-D3C2-2DBF-63A1-B90B4B071D44}"/>
              </a:ext>
            </a:extLst>
          </p:cNvPr>
          <p:cNvSpPr txBox="1"/>
          <p:nvPr/>
        </p:nvSpPr>
        <p:spPr>
          <a:xfrm>
            <a:off x="1028699" y="1535938"/>
            <a:ext cx="1348371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(Scopes)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84489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D8D01B76-43D6-7C1B-BC50-572C3428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F7DA8FC5-0CA5-6E54-7B0C-861FE4A654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B00343BD-334B-54C3-E63E-E432DFF6B5EB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4275E0E2-0B62-BC87-4800-8D1879E70FD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BA184583-179B-77FE-27F7-7652CC93951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D95D34BA-EE16-0014-E519-3F53C086D145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F1A606C4-1B12-176D-E1CC-489FE52B99F0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4D634A05-A4A8-A42B-94F9-A42A20A4F508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90A4217E-3C4A-4C21-2CE7-E52956813675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bxs (scripting)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bxm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(tag)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 (classes)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941EFDFB-40E1-AB68-AF21-4A686BC26DF6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BoxLang</a:t>
            </a: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 Files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32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3ABC5477-C14E-3498-88D0-B76F1FC03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EFE9E76E-749D-1437-250C-A2AF15F99A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C00AE24-3AE5-52CC-40CD-E5F7BB80A89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371081DB-E475-B8F1-62FD-1152A7009CB7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DA582956-9FA9-064C-4049-DC026C9E729E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976A6C47-11D3-C4C1-A38B-B58EE160491D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115246A-F3A0-43F7-2E99-38F6B3E502F5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F251199-0782-DD1C-759B-DAA5DF2A3D70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4B62E582-8EE7-2357-7CAE-7F893C9014D1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the tag/class versions of hello world...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CA2CC247-B821-6D84-D326-1E1E0F56AE0D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32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AF4D1B08-5A55-2506-18F0-A0FB77C7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596644ED-6AF9-A6EB-04BF-B1576E9E87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9313B76D-AFFC-7C4B-623D-49E0F809293E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1C6DDDCB-6B6D-4A08-0D2D-B57586128AB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356D5FAF-25A8-4414-F313-522919A732E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3F234E46-D458-D90B-858E-03C68FF02DA4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CB9E53B4-ADF3-84F1-465C-6AF53E14BE71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D108D93C-9754-86D9-4C3D-760F572CBD4F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D681E9C8-990E-1889-843A-3287E461067B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For interaction, use: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cliGetArgs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()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cliRead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()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cliExit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()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Also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server.cli.parsed</a:t>
            </a: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Positionals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and Options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For classes, </a:t>
            </a: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main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is automatically run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https://boxlang.ortusbooks.com/getting-started/running-boxlang/cli-scripting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F1121303-77F2-2490-4D0A-CC0648649359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the CLI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31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648BD40-8AA5-93EA-0F6D-4D3EE520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4A6424F-7538-1AA6-376A-65DDF06EB6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14AB858-700F-B6C2-0A92-3C99BD2545E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1447D72D-F033-DCCD-CA20-B3CB8FEBF591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E3CC53AB-A4EB-9359-C080-60DA848B661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E38491B-91DE-C748-14C3-E0B452CEB348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26A2BF9C-56EE-2977-115D-CDBA6E66D482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D392D9AC-87F6-5E2F-9AC6-B23079B5E0EB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C241097A-A715-A9EF-FB25-F0BA2B9C5F2B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--option (option is true)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--option=X (option is X)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-o=X (shorter)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--!option (option is false)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--no-option (option is false)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76AE207-6B25-EB63-8B73-92176C17249C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CLI </a:t>
            </a:r>
            <a:r>
              <a:rPr lang="en-US" sz="7500" dirty="0" err="1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Args</a:t>
            </a: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 - Options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97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30" name="Google Shape;130;p3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-6260140" y="-7574779"/>
            <a:ext cx="32621445" cy="27143527"/>
            <a:chOff x="-1" y="0"/>
            <a:chExt cx="43495260" cy="36191370"/>
          </a:xfrm>
        </p:grpSpPr>
        <p:sp>
          <p:nvSpPr>
            <p:cNvPr id="134" name="Google Shape;134;p3"/>
            <p:cNvSpPr/>
            <p:nvPr/>
          </p:nvSpPr>
          <p:spPr>
            <a:xfrm rot="-9088373">
              <a:off x="3383969" y="14520658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-9088373">
              <a:off x="22607213" y="3049353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15649744" y="1028700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7" name="Google Shape;137;p3"/>
          <p:cNvSpPr/>
          <p:nvPr/>
        </p:nvSpPr>
        <p:spPr>
          <a:xfrm>
            <a:off x="880272" y="1469274"/>
            <a:ext cx="4880013" cy="488001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16812912" y="8909560"/>
            <a:ext cx="446388" cy="348740"/>
          </a:xfrm>
          <a:custGeom>
            <a:avLst/>
            <a:gdLst/>
            <a:ahLst/>
            <a:cxnLst/>
            <a:rect l="l" t="t" r="r" b="b"/>
            <a:pathLst>
              <a:path w="446388" h="348740" extrusionOk="0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12036436" y="4004379"/>
            <a:ext cx="295133" cy="288694"/>
          </a:xfrm>
          <a:custGeom>
            <a:avLst/>
            <a:gdLst/>
            <a:ahLst/>
            <a:cxnLst/>
            <a:rect l="l" t="t" r="r" b="b"/>
            <a:pathLst>
              <a:path w="295133" h="288694" extrusionOk="0">
                <a:moveTo>
                  <a:pt x="0" y="0"/>
                </a:moveTo>
                <a:lnTo>
                  <a:pt x="295133" y="0"/>
                </a:lnTo>
                <a:lnTo>
                  <a:pt x="295133" y="288694"/>
                </a:lnTo>
                <a:lnTo>
                  <a:pt x="0" y="288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6173452" y="3980326"/>
            <a:ext cx="336801" cy="336801"/>
          </a:xfrm>
          <a:custGeom>
            <a:avLst/>
            <a:gdLst/>
            <a:ahLst/>
            <a:cxnLst/>
            <a:rect l="l" t="t" r="r" b="b"/>
            <a:pathLst>
              <a:path w="336801" h="336801" extrusionOk="0">
                <a:moveTo>
                  <a:pt x="0" y="0"/>
                </a:moveTo>
                <a:lnTo>
                  <a:pt x="336801" y="0"/>
                </a:lnTo>
                <a:lnTo>
                  <a:pt x="336801" y="336801"/>
                </a:lnTo>
                <a:lnTo>
                  <a:pt x="0" y="336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8584024" y="4046849"/>
            <a:ext cx="316569" cy="203755"/>
          </a:xfrm>
          <a:custGeom>
            <a:avLst/>
            <a:gdLst/>
            <a:ahLst/>
            <a:cxnLst/>
            <a:rect l="l" t="t" r="r" b="b"/>
            <a:pathLst>
              <a:path w="316569" h="203755" extrusionOk="0">
                <a:moveTo>
                  <a:pt x="0" y="0"/>
                </a:moveTo>
                <a:lnTo>
                  <a:pt x="316569" y="0"/>
                </a:lnTo>
                <a:lnTo>
                  <a:pt x="316569" y="203755"/>
                </a:lnTo>
                <a:lnTo>
                  <a:pt x="0" y="20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3" name="Google Shape;143;p3"/>
          <p:cNvGrpSpPr/>
          <p:nvPr/>
        </p:nvGrpSpPr>
        <p:grpSpPr>
          <a:xfrm>
            <a:off x="6173452" y="1668456"/>
            <a:ext cx="5619864" cy="716318"/>
            <a:chOff x="0" y="-57150"/>
            <a:chExt cx="1480129" cy="188660"/>
          </a:xfrm>
        </p:grpSpPr>
        <p:sp>
          <p:nvSpPr>
            <p:cNvPr id="144" name="Google Shape;144;p3"/>
            <p:cNvSpPr/>
            <p:nvPr/>
          </p:nvSpPr>
          <p:spPr>
            <a:xfrm>
              <a:off x="0" y="0"/>
              <a:ext cx="1480129" cy="131510"/>
            </a:xfrm>
            <a:custGeom>
              <a:avLst/>
              <a:gdLst/>
              <a:ahLst/>
              <a:cxnLst/>
              <a:rect l="l" t="t" r="r" b="b"/>
              <a:pathLst>
                <a:path w="1480129" h="131510" extrusionOk="0">
                  <a:moveTo>
                    <a:pt x="35818" y="0"/>
                  </a:moveTo>
                  <a:lnTo>
                    <a:pt x="1444311" y="0"/>
                  </a:lnTo>
                  <a:cubicBezTo>
                    <a:pt x="1464093" y="0"/>
                    <a:pt x="1480129" y="16036"/>
                    <a:pt x="1480129" y="35818"/>
                  </a:cubicBezTo>
                  <a:lnTo>
                    <a:pt x="1480129" y="95692"/>
                  </a:lnTo>
                  <a:cubicBezTo>
                    <a:pt x="1480129" y="105192"/>
                    <a:pt x="1476355" y="114302"/>
                    <a:pt x="1469638" y="121019"/>
                  </a:cubicBezTo>
                  <a:cubicBezTo>
                    <a:pt x="1462921" y="127736"/>
                    <a:pt x="1453811" y="131510"/>
                    <a:pt x="1444311" y="131510"/>
                  </a:cubicBezTo>
                  <a:lnTo>
                    <a:pt x="35818" y="131510"/>
                  </a:lnTo>
                  <a:cubicBezTo>
                    <a:pt x="26318" y="131510"/>
                    <a:pt x="17208" y="127736"/>
                    <a:pt x="10491" y="121019"/>
                  </a:cubicBezTo>
                  <a:cubicBezTo>
                    <a:pt x="3774" y="114302"/>
                    <a:pt x="0" y="105192"/>
                    <a:pt x="0" y="95692"/>
                  </a:cubicBezTo>
                  <a:lnTo>
                    <a:pt x="0" y="35818"/>
                  </a:lnTo>
                  <a:cubicBezTo>
                    <a:pt x="0" y="26318"/>
                    <a:pt x="3774" y="17208"/>
                    <a:pt x="10491" y="10491"/>
                  </a:cubicBezTo>
                  <a:cubicBezTo>
                    <a:pt x="17208" y="3774"/>
                    <a:pt x="26318" y="0"/>
                    <a:pt x="35818" y="0"/>
                  </a:cubicBezTo>
                  <a:close/>
                </a:path>
              </a:pathLst>
            </a:custGeom>
            <a:solidFill>
              <a:srgbClr val="00F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0" y="-57150"/>
              <a:ext cx="1480129" cy="188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3"/>
          <p:cNvSpPr txBox="1"/>
          <p:nvPr/>
        </p:nvSpPr>
        <p:spPr>
          <a:xfrm>
            <a:off x="6173459" y="2624289"/>
            <a:ext cx="106365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6F6F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Raymond Camden</a:t>
            </a:r>
            <a:endParaRPr dirty="0"/>
          </a:p>
        </p:txBody>
      </p:sp>
      <p:sp>
        <p:nvSpPr>
          <p:cNvPr id="147" name="Google Shape;147;p3"/>
          <p:cNvSpPr txBox="1"/>
          <p:nvPr/>
        </p:nvSpPr>
        <p:spPr>
          <a:xfrm>
            <a:off x="6173452" y="4507627"/>
            <a:ext cx="1086265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6" marR="0" lvl="1" indent="-21590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20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 Developer Evangelist</a:t>
            </a:r>
            <a:endParaRPr dirty="0"/>
          </a:p>
          <a:p>
            <a:pPr marL="431806" marR="0" lvl="1" indent="-21590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Enterprise Cat Demo Builder</a:t>
            </a:r>
            <a:endParaRPr dirty="0"/>
          </a:p>
          <a:p>
            <a:pPr marL="431806" marR="0" lvl="1" indent="-21590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Blogging at raymondcamden.com</a:t>
            </a:r>
            <a:endParaRPr dirty="0"/>
          </a:p>
        </p:txBody>
      </p:sp>
      <p:sp>
        <p:nvSpPr>
          <p:cNvPr id="148" name="Google Shape;148;p3"/>
          <p:cNvSpPr txBox="1"/>
          <p:nvPr/>
        </p:nvSpPr>
        <p:spPr>
          <a:xfrm>
            <a:off x="6488250" y="1978825"/>
            <a:ext cx="4990200" cy="47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Developer Evangelist</a:t>
            </a:r>
            <a:endParaRPr dirty="0"/>
          </a:p>
        </p:txBody>
      </p:sp>
      <p:sp>
        <p:nvSpPr>
          <p:cNvPr id="149" name="Google Shape;149;p3"/>
          <p:cNvSpPr txBox="1"/>
          <p:nvPr/>
        </p:nvSpPr>
        <p:spPr>
          <a:xfrm>
            <a:off x="6575492" y="3940129"/>
            <a:ext cx="1941857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en-US" sz="1500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raymondcamden</a:t>
            </a:r>
            <a:endParaRPr dirty="0"/>
          </a:p>
        </p:txBody>
      </p:sp>
      <p:sp>
        <p:nvSpPr>
          <p:cNvPr id="150" name="Google Shape;150;p3"/>
          <p:cNvSpPr txBox="1"/>
          <p:nvPr/>
        </p:nvSpPr>
        <p:spPr>
          <a:xfrm>
            <a:off x="8967268" y="3940129"/>
            <a:ext cx="3053158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raymondcamden@gmail.com</a:t>
            </a:r>
            <a:endParaRPr dirty="0"/>
          </a:p>
        </p:txBody>
      </p:sp>
      <p:sp>
        <p:nvSpPr>
          <p:cNvPr id="151" name="Google Shape;151;p3"/>
          <p:cNvSpPr txBox="1"/>
          <p:nvPr/>
        </p:nvSpPr>
        <p:spPr>
          <a:xfrm>
            <a:off x="12398244" y="3940129"/>
            <a:ext cx="2269624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@cfjedimaster</a:t>
            </a:r>
            <a:endParaRPr dirty="0"/>
          </a:p>
        </p:txBody>
      </p:sp>
      <p:sp>
        <p:nvSpPr>
          <p:cNvPr id="153" name="Google Shape;153;p3"/>
          <p:cNvSpPr/>
          <p:nvPr/>
        </p:nvSpPr>
        <p:spPr>
          <a:xfrm>
            <a:off x="12010184" y="9568210"/>
            <a:ext cx="1310722" cy="636166"/>
          </a:xfrm>
          <a:custGeom>
            <a:avLst/>
            <a:gdLst/>
            <a:ahLst/>
            <a:cxnLst/>
            <a:rect l="l" t="t" r="r" b="b"/>
            <a:pathLst>
              <a:path w="1310722" h="636166" extrusionOk="0">
                <a:moveTo>
                  <a:pt x="0" y="0"/>
                </a:moveTo>
                <a:lnTo>
                  <a:pt x="1310723" y="0"/>
                </a:lnTo>
                <a:lnTo>
                  <a:pt x="1310723" y="636167"/>
                </a:lnTo>
                <a:lnTo>
                  <a:pt x="0" y="636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4" name="Google Shape;154;p3"/>
          <p:cNvSpPr/>
          <p:nvPr/>
        </p:nvSpPr>
        <p:spPr>
          <a:xfrm>
            <a:off x="13749532" y="9708181"/>
            <a:ext cx="1344971" cy="409377"/>
          </a:xfrm>
          <a:custGeom>
            <a:avLst/>
            <a:gdLst/>
            <a:ahLst/>
            <a:cxnLst/>
            <a:rect l="l" t="t" r="r" b="b"/>
            <a:pathLst>
              <a:path w="1344971" h="409377" extrusionOk="0">
                <a:moveTo>
                  <a:pt x="0" y="0"/>
                </a:moveTo>
                <a:lnTo>
                  <a:pt x="1344971" y="0"/>
                </a:lnTo>
                <a:lnTo>
                  <a:pt x="1344971" y="409377"/>
                </a:lnTo>
                <a:lnTo>
                  <a:pt x="0" y="409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64268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5" name="Google Shape;155;p3"/>
          <p:cNvSpPr/>
          <p:nvPr/>
        </p:nvSpPr>
        <p:spPr>
          <a:xfrm>
            <a:off x="7625985" y="9648603"/>
            <a:ext cx="1716939" cy="558005"/>
          </a:xfrm>
          <a:custGeom>
            <a:avLst/>
            <a:gdLst/>
            <a:ahLst/>
            <a:cxnLst/>
            <a:rect l="l" t="t" r="r" b="b"/>
            <a:pathLst>
              <a:path w="1716939" h="558005" extrusionOk="0">
                <a:moveTo>
                  <a:pt x="0" y="0"/>
                </a:moveTo>
                <a:lnTo>
                  <a:pt x="1716939" y="0"/>
                </a:lnTo>
                <a:lnTo>
                  <a:pt x="1716939" y="558005"/>
                </a:lnTo>
                <a:lnTo>
                  <a:pt x="0" y="558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3"/>
          <p:cNvSpPr/>
          <p:nvPr/>
        </p:nvSpPr>
        <p:spPr>
          <a:xfrm>
            <a:off x="9771549" y="9663605"/>
            <a:ext cx="1810011" cy="543003"/>
          </a:xfrm>
          <a:custGeom>
            <a:avLst/>
            <a:gdLst/>
            <a:ahLst/>
            <a:cxnLst/>
            <a:rect l="l" t="t" r="r" b="b"/>
            <a:pathLst>
              <a:path w="1810011" h="543003" extrusionOk="0">
                <a:moveTo>
                  <a:pt x="0" y="0"/>
                </a:moveTo>
                <a:lnTo>
                  <a:pt x="1810010" y="0"/>
                </a:lnTo>
                <a:lnTo>
                  <a:pt x="1810010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7" name="Google Shape;157;p3"/>
          <p:cNvSpPr/>
          <p:nvPr/>
        </p:nvSpPr>
        <p:spPr>
          <a:xfrm>
            <a:off x="5368187" y="9794612"/>
            <a:ext cx="1829174" cy="265987"/>
          </a:xfrm>
          <a:custGeom>
            <a:avLst/>
            <a:gdLst/>
            <a:ahLst/>
            <a:cxnLst/>
            <a:rect l="l" t="t" r="r" b="b"/>
            <a:pathLst>
              <a:path w="1829174" h="265987" extrusionOk="0">
                <a:moveTo>
                  <a:pt x="0" y="0"/>
                </a:moveTo>
                <a:lnTo>
                  <a:pt x="1829173" y="0"/>
                </a:lnTo>
                <a:lnTo>
                  <a:pt x="1829173" y="265987"/>
                </a:lnTo>
                <a:lnTo>
                  <a:pt x="0" y="265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Google Shape;158;p3"/>
          <p:cNvSpPr/>
          <p:nvPr/>
        </p:nvSpPr>
        <p:spPr>
          <a:xfrm>
            <a:off x="2826428" y="9708181"/>
            <a:ext cx="2114931" cy="438848"/>
          </a:xfrm>
          <a:custGeom>
            <a:avLst/>
            <a:gdLst/>
            <a:ahLst/>
            <a:cxnLst/>
            <a:rect l="l" t="t" r="r" b="b"/>
            <a:pathLst>
              <a:path w="2114931" h="438848" extrusionOk="0">
                <a:moveTo>
                  <a:pt x="0" y="0"/>
                </a:moveTo>
                <a:lnTo>
                  <a:pt x="2114931" y="0"/>
                </a:lnTo>
                <a:lnTo>
                  <a:pt x="2114931" y="438848"/>
                </a:lnTo>
                <a:lnTo>
                  <a:pt x="0" y="438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798A41E1-F149-FC2E-3057-617B6702B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BF6CAF9A-BF2D-3206-D716-2ABE8427AAC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810F8D60-197D-260F-48CA-4D79FCCB80B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F17E7DC3-EC82-17A7-EC85-96ABA4CACD64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EB3CC3FF-C564-7CC1-B96C-D0F939B6A35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C0FA3CAC-D945-850D-D96D-0218BCB5BC1E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B34E743-78F1-E57E-B9F8-1E8765DFC926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408B45F2-5636-428E-4F4A-F1CC53A52560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7BD27837-21CB-F00A-5E8C-559494026DE5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the cli* files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DCFED621-B095-6770-67BB-272DE4462C0E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571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C6FEADEF-3738-5804-1F0D-C26930B2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E1DF0577-7BE7-BC6B-8C7F-781B857596F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9357F3D0-B3B6-F05A-447B-D3CC7F31177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A0E8EE3A-2E28-ADB6-3D65-C1CB5677F5C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A6EC5D44-FFA8-5830-F3BC-1B9CA468323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9134E1F8-9BBC-031A-17EC-49A1CC053770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5D1DE43C-93D1-DC75-B18E-0503EBC339F5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880BDB6C-19A0-9438-522F-4B662EECA1D7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6CEAFF61-2718-D76D-95D6-AF1EDD429513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Currently only AWS Lambda (but more coming soon)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template (skeleton code, unit tests, GitHub actions)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Template adds automatic event management and response serialization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Can upload a zip or use GitHub Actions 🎉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82CFF58C-DBFC-3C16-4070-EA4A29F2BE0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16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F5CA140D-3C1A-C096-DDEC-1088C1A87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382512E8-FE8C-FC54-AB96-31E79F875C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419B3285-FBE9-38B4-C286-F958D4EC5621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FF8B5300-B96F-066D-222B-179BAE8CAF8E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B844119E-8B41-FB76-E088-61287DAF6B12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42E5BE9E-F298-7297-7FA6-942F1D3125EA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0474F57B-512D-2212-0DFD-3E37A9527203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319A6452-897D-12CD-39FD-5B8525D78704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36A89D5B-5076-EFC1-EBE9-8DCF9FEC8A9F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Make a new repo based on template and edit settings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Create your Lambda on the AWS side (settings are important!)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Work on code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Use unit test to confirm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Git commit and wait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B05F9803-6509-EC84-0A21-FA34C9419435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910A54E-A23A-556F-7085-190366D7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0B2FD79-DB94-D2FD-64E1-A4B673F647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85DE700F-F96B-D269-DFC7-45FEBE0859CC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1C171AF-33B1-E48E-8B1D-E14C2AC2E5D1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112D1F44-5B90-6746-7649-73F04A4ADEF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13DC6C99-3757-9733-27EB-668F1650193F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66AA1D91-777A-9685-6090-8ACFBE4FF1C1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7EF5DC0E-D0D1-3887-47DF-D4F704778DD9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D0936018-F7ED-5AC8-E7AE-017C9C01BF3B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59CCA-5CBA-738C-709F-C1CD27D1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448" y="2290776"/>
            <a:ext cx="10640904" cy="74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88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5B44F42-618F-0813-E642-BD1F13F2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0D4B0FAC-FEAD-D707-95F7-F5A753331D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217A9A62-FE89-D216-03E3-285D01AFC4FF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EA087F32-DBBF-C8B3-BB9B-2E85DC0C2E82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51C3E80-B18B-2FDC-F545-3B2CD9C5553B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D282C1B4-ED5D-113C-8405-0298B530562E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3BDD7D45-7BCC-7E1C-3950-D16256CC978B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2FD35029-3D99-212E-1C83-D47782D9351B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7DB70AE9-1D82-B90A-88EE-5998D28AAF3B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925BB-A21E-0EA9-3C56-83019169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43" y="2629175"/>
            <a:ext cx="13296909" cy="72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18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19656605-1C89-D2B5-5108-3764FD9FD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63662B2-1F07-6A96-ED2D-03D24986B30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D9A4BADC-A70B-DF7C-AF18-2DE61C1985B1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404D5804-D783-0B50-AE74-23A27F8434D8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5DB6690-DEC2-6807-6313-CC2BFFA0130E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5F19563F-DF27-11F1-4AF4-0D3388634CEB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A9A8BD8-056B-2C22-B6D9-5EE77D25E569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EA7B402E-038E-F90D-7357-50CA46FA09EE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E5B2889A-E231-7A18-C800-98074BCC506F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08F4E-FA1C-0F2C-1FF8-D476D440B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450" y="2433244"/>
            <a:ext cx="9959095" cy="71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2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D2DC9998-5462-4565-04E3-F675AD73A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90B42BE-CC79-9C51-6D15-F2A4C3CBCD8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C5F0C85B-04EF-23F9-4738-21491C974D5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87BF7912-ECC1-F3DC-8D53-AAB59D754BD2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8FEDF596-9C5A-79D4-AAC7-6CB5B75A9CB9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419DA3F5-5840-10D1-4E6E-CD632EF2DC8C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E22F561B-DAF4-4A6B-D294-B5EE0F34153B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8801AA85-DBBD-D3A9-08CC-17A9AB9AE4CD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B194F989-ABFC-79A7-4DD5-D90CEFDD1124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the local Lambda then the Postman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B70043F8-171B-C3EE-2C9D-783FBA27CB1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065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3ECA9D82-BD8B-F584-7A1D-F8F708099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BBFC9E43-C4A2-D357-DCF4-02B81A5523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5737645F-62F9-A7E7-F49E-01DC69A5662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0A8F49D7-9E8A-D5A9-FC15-14D67B73280E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C2281F23-3E39-437D-720B-6A65BB697678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A94EB0E3-4C78-DDA0-8A86-6E1E56294170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FBB5768B-B53C-BF58-A178-765F49334D85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79A2AAFD-47AE-1087-AE95-10CC0DAD18B9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E56EE56-5504-07DB-91DE-E9A4D26BBBDD}"/>
              </a:ext>
            </a:extLst>
          </p:cNvPr>
          <p:cNvSpPr txBox="1"/>
          <p:nvPr/>
        </p:nvSpPr>
        <p:spPr>
          <a:xfrm>
            <a:off x="1028699" y="3062643"/>
            <a:ext cx="14796007" cy="417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Read the docs: </a:t>
            </a:r>
            <a:r>
              <a:rPr lang="en-US" sz="4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https://boxlang.ortusbooks.com/getting-started/running-boxlang/aws-lambda</a:t>
            </a:r>
            <a:endParaRPr lang="en-US" sz="4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Other serverless platforms coming soon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A0560C97-6003-4B43-3ECB-BC3CEFB42212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Serverless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84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E8C8940D-EACE-E3D7-E0DB-5BBC91E7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7A6F1BDE-85C1-80E6-597F-9C10479A4E3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4A94FED7-F901-6AD7-1C87-59D25FA89D7B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4726985-CCFF-13FF-4A72-0AFA9619F337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745200E8-4E99-F681-9B84-EEB98F7CD800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3CBDEF93-360A-CDC6-EFB8-9393AF4652A2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50911381-F348-4200-AA94-B506A9538F86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F8A110C-1109-3B31-2799-578534C3C63E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75C88AFF-6B11-4924-F3B2-66F378D1EC4A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Baked In FTW!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 and Session Management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 life-cycle event handlers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File-based routing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Classes have additional support for remote operations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04A2D7CE-6A37-E4CB-1B9D-4D9C447B6F24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Web Apps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52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6A00104-5523-453A-75DC-59B9FBC2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7FE60E90-7311-2C76-2B95-66F624A9C1C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03395E0-9CD9-CFCA-271E-C1E055C6583A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89D73E8E-C125-8A2F-EF65-854C393E195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32B2294-4BC3-E3A9-978A-CA147435B3CA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DC363E6B-3F4D-829E-F69E-921D18A11F9F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FA1B0897-CD2D-1458-23CB-762D222E458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4043D18F-D011-18AC-1F78-2AA1C95B8F09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A127A0D5-91EB-8B27-839C-775B78338472}"/>
              </a:ext>
            </a:extLst>
          </p:cNvPr>
          <p:cNvSpPr txBox="1"/>
          <p:nvPr/>
        </p:nvSpPr>
        <p:spPr>
          <a:xfrm>
            <a:off x="1028699" y="3062643"/>
            <a:ext cx="14796007" cy="417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Add an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Application.bx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to the ‘root’ of your app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‘searches’ for this file when a request is made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Application.bx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is run on every request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7B363C6-5B48-7082-CB72-0A32D7925A8D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Web Apps - Defining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6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8BCC4A4E-A05A-4CBA-D95E-6659514C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EC458607-F29F-48D8-3EC9-C6B9094E4CF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85" name="Google Shape;85;p1">
            <a:extLst>
              <a:ext uri="{FF2B5EF4-FFF2-40B4-BE49-F238E27FC236}">
                <a16:creationId xmlns:a16="http://schemas.microsoft.com/office/drawing/2014/main" id="{C9B24846-9379-BBF3-B24A-D2C2EAE2199E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86" name="Google Shape;86;p1">
              <a:extLst>
                <a:ext uri="{FF2B5EF4-FFF2-40B4-BE49-F238E27FC236}">
                  <a16:creationId xmlns:a16="http://schemas.microsoft.com/office/drawing/2014/main" id="{0E6ACEB1-7219-E3C2-1688-F83AADC9704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Google Shape;87;p1">
              <a:extLst>
                <a:ext uri="{FF2B5EF4-FFF2-40B4-BE49-F238E27FC236}">
                  <a16:creationId xmlns:a16="http://schemas.microsoft.com/office/drawing/2014/main" id="{4BED48CA-79D0-31DD-6E47-60E86E91A90B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>
            <a:extLst>
              <a:ext uri="{FF2B5EF4-FFF2-40B4-BE49-F238E27FC236}">
                <a16:creationId xmlns:a16="http://schemas.microsoft.com/office/drawing/2014/main" id="{CDE8B242-747E-463D-7DAF-C145ED60D64B}"/>
              </a:ext>
            </a:extLst>
          </p:cNvPr>
          <p:cNvGrpSpPr/>
          <p:nvPr/>
        </p:nvGrpSpPr>
        <p:grpSpPr>
          <a:xfrm>
            <a:off x="-4111691" y="-6726722"/>
            <a:ext cx="28837262" cy="24932260"/>
            <a:chOff x="0" y="0"/>
            <a:chExt cx="38449682" cy="33243013"/>
          </a:xfrm>
        </p:grpSpPr>
        <p:sp>
          <p:nvSpPr>
            <p:cNvPr id="89" name="Google Shape;89;p1">
              <a:extLst>
                <a:ext uri="{FF2B5EF4-FFF2-40B4-BE49-F238E27FC236}">
                  <a16:creationId xmlns:a16="http://schemas.microsoft.com/office/drawing/2014/main" id="{D647F12A-3BBC-CD15-8707-6628CECB70AF}"/>
                </a:ext>
              </a:extLst>
            </p:cNvPr>
            <p:cNvSpPr/>
            <p:nvPr/>
          </p:nvSpPr>
          <p:spPr>
            <a:xfrm rot="4124422">
              <a:off x="16301925" y="2986294"/>
              <a:ext cx="14892941" cy="14874325"/>
            </a:xfrm>
            <a:custGeom>
              <a:avLst/>
              <a:gdLst/>
              <a:ahLst/>
              <a:cxnLst/>
              <a:rect l="l" t="t" r="r" b="b"/>
              <a:pathLst>
                <a:path w="14892941" h="14874325" extrusionOk="0">
                  <a:moveTo>
                    <a:pt x="0" y="0"/>
                  </a:moveTo>
                  <a:lnTo>
                    <a:pt x="14892942" y="0"/>
                  </a:lnTo>
                  <a:lnTo>
                    <a:pt x="14892942" y="14874325"/>
                  </a:lnTo>
                  <a:lnTo>
                    <a:pt x="0" y="148743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Google Shape;90;p1">
              <a:extLst>
                <a:ext uri="{FF2B5EF4-FFF2-40B4-BE49-F238E27FC236}">
                  <a16:creationId xmlns:a16="http://schemas.microsoft.com/office/drawing/2014/main" id="{016B2314-8608-0436-2278-EAE4E4391AE9}"/>
                </a:ext>
              </a:extLst>
            </p:cNvPr>
            <p:cNvSpPr/>
            <p:nvPr/>
          </p:nvSpPr>
          <p:spPr>
            <a:xfrm rot="-9088373">
              <a:off x="17561636" y="11572301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Google Shape;91;p1">
              <a:extLst>
                <a:ext uri="{FF2B5EF4-FFF2-40B4-BE49-F238E27FC236}">
                  <a16:creationId xmlns:a16="http://schemas.microsoft.com/office/drawing/2014/main" id="{853FD002-19CE-94DB-B125-21979D25C327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oogle Shape;93;p1">
            <a:extLst>
              <a:ext uri="{FF2B5EF4-FFF2-40B4-BE49-F238E27FC236}">
                <a16:creationId xmlns:a16="http://schemas.microsoft.com/office/drawing/2014/main" id="{FE53500B-50C8-2D2D-941C-AB383484A74F}"/>
              </a:ext>
            </a:extLst>
          </p:cNvPr>
          <p:cNvGrpSpPr/>
          <p:nvPr/>
        </p:nvGrpSpPr>
        <p:grpSpPr>
          <a:xfrm>
            <a:off x="1413215" y="9568210"/>
            <a:ext cx="12268075" cy="638398"/>
            <a:chOff x="0" y="0"/>
            <a:chExt cx="16357433" cy="851197"/>
          </a:xfrm>
        </p:grpSpPr>
        <p:sp>
          <p:nvSpPr>
            <p:cNvPr id="94" name="Google Shape;94;p1">
              <a:extLst>
                <a:ext uri="{FF2B5EF4-FFF2-40B4-BE49-F238E27FC236}">
                  <a16:creationId xmlns:a16="http://schemas.microsoft.com/office/drawing/2014/main" id="{35ACC730-A342-38BA-3F3E-C2037BCAF569}"/>
                </a:ext>
              </a:extLst>
            </p:cNvPr>
            <p:cNvSpPr/>
            <p:nvPr/>
          </p:nvSpPr>
          <p:spPr>
            <a:xfrm>
              <a:off x="12245009" y="0"/>
              <a:ext cx="1747629" cy="848222"/>
            </a:xfrm>
            <a:custGeom>
              <a:avLst/>
              <a:gdLst/>
              <a:ahLst/>
              <a:cxnLst/>
              <a:rect l="l" t="t" r="r" b="b"/>
              <a:pathLst>
                <a:path w="1747629" h="848222" extrusionOk="0">
                  <a:moveTo>
                    <a:pt x="0" y="0"/>
                  </a:moveTo>
                  <a:lnTo>
                    <a:pt x="1747629" y="0"/>
                  </a:lnTo>
                  <a:lnTo>
                    <a:pt x="1747629" y="848222"/>
                  </a:lnTo>
                  <a:lnTo>
                    <a:pt x="0" y="848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Google Shape;95;p1">
              <a:extLst>
                <a:ext uri="{FF2B5EF4-FFF2-40B4-BE49-F238E27FC236}">
                  <a16:creationId xmlns:a16="http://schemas.microsoft.com/office/drawing/2014/main" id="{5F9E2EAC-CD2F-0B77-FFAE-5DC76F59A8A5}"/>
                </a:ext>
              </a:extLst>
            </p:cNvPr>
            <p:cNvSpPr/>
            <p:nvPr/>
          </p:nvSpPr>
          <p:spPr>
            <a:xfrm>
              <a:off x="14564138" y="186628"/>
              <a:ext cx="1793295" cy="545836"/>
            </a:xfrm>
            <a:custGeom>
              <a:avLst/>
              <a:gdLst/>
              <a:ahLst/>
              <a:cxnLst/>
              <a:rect l="l" t="t" r="r" b="b"/>
              <a:pathLst>
                <a:path w="1793295" h="545836" extrusionOk="0">
                  <a:moveTo>
                    <a:pt x="0" y="0"/>
                  </a:moveTo>
                  <a:lnTo>
                    <a:pt x="1793296" y="0"/>
                  </a:lnTo>
                  <a:lnTo>
                    <a:pt x="1793296" y="545836"/>
                  </a:lnTo>
                  <a:lnTo>
                    <a:pt x="0" y="5458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6426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Google Shape;96;p1">
              <a:extLst>
                <a:ext uri="{FF2B5EF4-FFF2-40B4-BE49-F238E27FC236}">
                  <a16:creationId xmlns:a16="http://schemas.microsoft.com/office/drawing/2014/main" id="{4598020C-DB0B-AA85-E56C-E1A3E9A33310}"/>
                </a:ext>
              </a:extLst>
            </p:cNvPr>
            <p:cNvSpPr/>
            <p:nvPr/>
          </p:nvSpPr>
          <p:spPr>
            <a:xfrm>
              <a:off x="6399410" y="107190"/>
              <a:ext cx="2289252" cy="744007"/>
            </a:xfrm>
            <a:custGeom>
              <a:avLst/>
              <a:gdLst/>
              <a:ahLst/>
              <a:cxnLst/>
              <a:rect l="l" t="t" r="r" b="b"/>
              <a:pathLst>
                <a:path w="2289252" h="744007" extrusionOk="0">
                  <a:moveTo>
                    <a:pt x="0" y="0"/>
                  </a:moveTo>
                  <a:lnTo>
                    <a:pt x="2289252" y="0"/>
                  </a:lnTo>
                  <a:lnTo>
                    <a:pt x="2289252" y="744007"/>
                  </a:lnTo>
                  <a:lnTo>
                    <a:pt x="0" y="7440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Google Shape;97;p1">
              <a:extLst>
                <a:ext uri="{FF2B5EF4-FFF2-40B4-BE49-F238E27FC236}">
                  <a16:creationId xmlns:a16="http://schemas.microsoft.com/office/drawing/2014/main" id="{21009B28-F018-F148-6B80-71A8B3FF73B6}"/>
                </a:ext>
              </a:extLst>
            </p:cNvPr>
            <p:cNvSpPr/>
            <p:nvPr/>
          </p:nvSpPr>
          <p:spPr>
            <a:xfrm>
              <a:off x="9260162" y="127192"/>
              <a:ext cx="2413347" cy="724004"/>
            </a:xfrm>
            <a:custGeom>
              <a:avLst/>
              <a:gdLst/>
              <a:ahLst/>
              <a:cxnLst/>
              <a:rect l="l" t="t" r="r" b="b"/>
              <a:pathLst>
                <a:path w="2413347" h="724004" extrusionOk="0">
                  <a:moveTo>
                    <a:pt x="0" y="0"/>
                  </a:moveTo>
                  <a:lnTo>
                    <a:pt x="2413347" y="0"/>
                  </a:lnTo>
                  <a:lnTo>
                    <a:pt x="2413347" y="724005"/>
                  </a:lnTo>
                  <a:lnTo>
                    <a:pt x="0" y="72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Google Shape;98;p1">
              <a:extLst>
                <a:ext uri="{FF2B5EF4-FFF2-40B4-BE49-F238E27FC236}">
                  <a16:creationId xmlns:a16="http://schemas.microsoft.com/office/drawing/2014/main" id="{CD8F8F3E-F910-CCA9-260E-B69E34F8C5D3}"/>
                </a:ext>
              </a:extLst>
            </p:cNvPr>
            <p:cNvSpPr/>
            <p:nvPr/>
          </p:nvSpPr>
          <p:spPr>
            <a:xfrm>
              <a:off x="3389012" y="301868"/>
              <a:ext cx="2438898" cy="354650"/>
            </a:xfrm>
            <a:custGeom>
              <a:avLst/>
              <a:gdLst/>
              <a:ahLst/>
              <a:cxnLst/>
              <a:rect l="l" t="t" r="r" b="b"/>
              <a:pathLst>
                <a:path w="2438898" h="354650" extrusionOk="0">
                  <a:moveTo>
                    <a:pt x="0" y="0"/>
                  </a:moveTo>
                  <a:lnTo>
                    <a:pt x="2438898" y="0"/>
                  </a:lnTo>
                  <a:lnTo>
                    <a:pt x="2438898" y="354650"/>
                  </a:lnTo>
                  <a:lnTo>
                    <a:pt x="0" y="354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Google Shape;99;p1">
              <a:extLst>
                <a:ext uri="{FF2B5EF4-FFF2-40B4-BE49-F238E27FC236}">
                  <a16:creationId xmlns:a16="http://schemas.microsoft.com/office/drawing/2014/main" id="{578FB973-1FEA-95EC-3ED1-CDF03D52ECF3}"/>
                </a:ext>
              </a:extLst>
            </p:cNvPr>
            <p:cNvSpPr/>
            <p:nvPr/>
          </p:nvSpPr>
          <p:spPr>
            <a:xfrm>
              <a:off x="0" y="186628"/>
              <a:ext cx="2819908" cy="585131"/>
            </a:xfrm>
            <a:custGeom>
              <a:avLst/>
              <a:gdLst/>
              <a:ahLst/>
              <a:cxnLst/>
              <a:rect l="l" t="t" r="r" b="b"/>
              <a:pathLst>
                <a:path w="2819908" h="585131" extrusionOk="0">
                  <a:moveTo>
                    <a:pt x="0" y="0"/>
                  </a:moveTo>
                  <a:lnTo>
                    <a:pt x="2819908" y="0"/>
                  </a:lnTo>
                  <a:lnTo>
                    <a:pt x="2819908" y="585131"/>
                  </a:lnTo>
                  <a:lnTo>
                    <a:pt x="0" y="5851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0" name="Google Shape;100;p1" title="LOS_Logo-Full (2).png">
            <a:extLst>
              <a:ext uri="{FF2B5EF4-FFF2-40B4-BE49-F238E27FC236}">
                <a16:creationId xmlns:a16="http://schemas.microsoft.com/office/drawing/2014/main" id="{4088CFB8-4EB6-A3BD-4A84-D0B853089AD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83788" y="9602109"/>
            <a:ext cx="2958351" cy="5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EF6D8-5FD2-D914-3E4C-A9AF5F562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0875" y="30003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2B3F640F-A49B-E211-E749-EF378DFC9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610CE7E-EDB5-5C5E-944B-17F28B0AC0F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B09C9D9C-9DB2-559A-396D-57FC488A6817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62C6432B-077E-0F34-D264-053D439F5754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2159D31D-3489-1556-A130-C4F7D7A06CE2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5A03C02B-BE8B-B0DC-C96F-383EA3A80B2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303F3AA2-0803-6E51-DA94-D49B255F9196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AFAC8EEC-E3B9-7BC5-9F3C-51FD5E7176C1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5E875CC-C771-3468-5A98-5D89F07DCAFF}"/>
              </a:ext>
            </a:extLst>
          </p:cNvPr>
          <p:cNvSpPr txBox="1"/>
          <p:nvPr/>
        </p:nvSpPr>
        <p:spPr>
          <a:xfrm>
            <a:off x="1028699" y="3062643"/>
            <a:ext cx="14796007" cy="417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Add an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Application.bx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to the ‘root’ of your app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‘searches’ for this file when a request is made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Application.bx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is run on every request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3ADA649-6EBB-4648-314C-D8811DC96E09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Web Apps - Events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51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8BB3C9BF-F9CB-195C-F6C0-1D5BD7B6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6FC5FBF-08F0-8A3B-F9DD-2964BE5E883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C577676C-5485-B527-EABC-673B566D826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4459210-4B09-5B8C-1E4E-5B1A568893FD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A953466-1E88-90BA-55CE-9923FC95F1CE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A12D2BE6-A32F-3B93-8C89-5DA2E220B6C6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6173709B-388B-BBB2-52E2-3E7C3373B98C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E1F4FEA9-8581-1012-78D5-357D87C0B5F2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73F32DB-1084-C500-ADC6-FB800AF797B5}"/>
              </a:ext>
            </a:extLst>
          </p:cNvPr>
          <p:cNvSpPr txBox="1"/>
          <p:nvPr/>
        </p:nvSpPr>
        <p:spPr>
          <a:xfrm>
            <a:off x="1028699" y="3062643"/>
            <a:ext cx="1479600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CommandBox</a:t>
            </a: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MiniServer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🤩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13F7DD15-DD60-95B1-ECDB-7E2D69E9CF9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Web Apps - Running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84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A0B9796-F0F0-5702-D82A-97F1377F2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ABFDFA2-2B32-0B18-4B9B-29C1929260D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1ACA6028-3C30-14CE-9C2C-13197FE08631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328BDA4F-CC12-DB43-8E8F-03703AADF953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C88C3BBD-CBD5-313E-98D2-C39490E45802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10E5E954-49CA-6D04-F97D-CDCA928179B8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E0A405E-5308-3EF2-D737-8DB624C2FEB2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3CF45AE0-2AAF-6051-00EA-05D1166CBA23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F9A1D722-C1BD-4A29-981B-CAB31000C048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web1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7B0F6D79-549C-60EE-068D-361A125BBE1B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38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86" name="Google Shape;486;p16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487" name="Google Shape;487;p16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8" name="Google Shape;488;p16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16"/>
          <p:cNvGrpSpPr/>
          <p:nvPr/>
        </p:nvGrpSpPr>
        <p:grpSpPr>
          <a:xfrm>
            <a:off x="-4111691" y="-7557262"/>
            <a:ext cx="29532475" cy="25229264"/>
            <a:chOff x="0" y="0"/>
            <a:chExt cx="39376633" cy="33639018"/>
          </a:xfrm>
        </p:grpSpPr>
        <p:sp>
          <p:nvSpPr>
            <p:cNvPr id="490" name="Google Shape;490;p16"/>
            <p:cNvSpPr/>
            <p:nvPr/>
          </p:nvSpPr>
          <p:spPr>
            <a:xfrm rot="4124422">
              <a:off x="11657487" y="3052789"/>
              <a:ext cx="20673161" cy="20647320"/>
            </a:xfrm>
            <a:custGeom>
              <a:avLst/>
              <a:gdLst/>
              <a:ahLst/>
              <a:cxnLst/>
              <a:rect l="l" t="t" r="r" b="b"/>
              <a:pathLst>
                <a:path w="20673161" h="20647320" extrusionOk="0">
                  <a:moveTo>
                    <a:pt x="0" y="0"/>
                  </a:moveTo>
                  <a:lnTo>
                    <a:pt x="20673161" y="0"/>
                  </a:lnTo>
                  <a:lnTo>
                    <a:pt x="20673161" y="20647320"/>
                  </a:lnTo>
                  <a:lnTo>
                    <a:pt x="0" y="20647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" name="Google Shape;491;p16"/>
            <p:cNvSpPr/>
            <p:nvPr/>
          </p:nvSpPr>
          <p:spPr>
            <a:xfrm rot="-9088373">
              <a:off x="18488587" y="119683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Google Shape;492;p16"/>
            <p:cNvSpPr/>
            <p:nvPr/>
          </p:nvSpPr>
          <p:spPr>
            <a:xfrm rot="1794495">
              <a:off x="2804490" y="3627188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4"/>
                  </a:lnTo>
                  <a:lnTo>
                    <a:pt x="0" y="150202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3" name="Google Shape;493;p16"/>
          <p:cNvSpPr txBox="1"/>
          <p:nvPr/>
        </p:nvSpPr>
        <p:spPr>
          <a:xfrm>
            <a:off x="1028700" y="3765875"/>
            <a:ext cx="139857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You!</a:t>
            </a:r>
            <a:endParaRPr/>
          </a:p>
        </p:txBody>
      </p:sp>
      <p:sp>
        <p:nvSpPr>
          <p:cNvPr id="494" name="Google Shape;494;p16"/>
          <p:cNvSpPr txBox="1"/>
          <p:nvPr/>
        </p:nvSpPr>
        <p:spPr>
          <a:xfrm>
            <a:off x="1028700" y="5988425"/>
            <a:ext cx="15639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0" i="0" u="none" strike="noStrike" cap="none">
                <a:solidFill>
                  <a:srgbClr val="F6F6F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Future of </a:t>
            </a:r>
            <a:r>
              <a:rPr lang="en-US" sz="3900" b="1" i="0" u="none" strike="noStrike" cap="none">
                <a:solidFill>
                  <a:srgbClr val="00DBFF"/>
                </a:solidFill>
                <a:latin typeface="Poppins"/>
                <a:ea typeface="Poppins"/>
                <a:cs typeface="Poppins"/>
                <a:sym typeface="Poppins"/>
              </a:rPr>
              <a:t>Modern Development</a:t>
            </a:r>
            <a:r>
              <a:rPr lang="en-US" sz="3900" b="0" i="0" u="none" strike="noStrike" cap="none">
                <a:solidFill>
                  <a:srgbClr val="F6F6F6"/>
                </a:solidFill>
                <a:latin typeface="Poppins Light"/>
                <a:ea typeface="Poppins Light"/>
                <a:cs typeface="Poppins Light"/>
                <a:sym typeface="Poppins Light"/>
              </a:rPr>
              <a:t> Starts Here, with you! 🚀</a:t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>
            <a:off x="14766860" y="1028700"/>
            <a:ext cx="2492440" cy="2898186"/>
          </a:xfrm>
          <a:custGeom>
            <a:avLst/>
            <a:gdLst/>
            <a:ahLst/>
            <a:cxnLst/>
            <a:rect l="l" t="t" r="r" b="b"/>
            <a:pathLst>
              <a:path w="2492440" h="2898186" extrusionOk="0">
                <a:moveTo>
                  <a:pt x="0" y="0"/>
                </a:moveTo>
                <a:lnTo>
                  <a:pt x="2492440" y="0"/>
                </a:lnTo>
                <a:lnTo>
                  <a:pt x="2492440" y="2898186"/>
                </a:lnTo>
                <a:lnTo>
                  <a:pt x="0" y="2898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96" name="Google Shape;496;p16"/>
          <p:cNvGrpSpPr/>
          <p:nvPr/>
        </p:nvGrpSpPr>
        <p:grpSpPr>
          <a:xfrm>
            <a:off x="1413215" y="9568210"/>
            <a:ext cx="12268075" cy="638398"/>
            <a:chOff x="0" y="0"/>
            <a:chExt cx="16357433" cy="851197"/>
          </a:xfrm>
        </p:grpSpPr>
        <p:sp>
          <p:nvSpPr>
            <p:cNvPr id="497" name="Google Shape;497;p16"/>
            <p:cNvSpPr/>
            <p:nvPr/>
          </p:nvSpPr>
          <p:spPr>
            <a:xfrm>
              <a:off x="12245009" y="0"/>
              <a:ext cx="1747629" cy="848222"/>
            </a:xfrm>
            <a:custGeom>
              <a:avLst/>
              <a:gdLst/>
              <a:ahLst/>
              <a:cxnLst/>
              <a:rect l="l" t="t" r="r" b="b"/>
              <a:pathLst>
                <a:path w="1747629" h="848222" extrusionOk="0">
                  <a:moveTo>
                    <a:pt x="0" y="0"/>
                  </a:moveTo>
                  <a:lnTo>
                    <a:pt x="1747629" y="0"/>
                  </a:lnTo>
                  <a:lnTo>
                    <a:pt x="1747629" y="848222"/>
                  </a:lnTo>
                  <a:lnTo>
                    <a:pt x="0" y="848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4564138" y="186628"/>
              <a:ext cx="1793295" cy="545836"/>
            </a:xfrm>
            <a:custGeom>
              <a:avLst/>
              <a:gdLst/>
              <a:ahLst/>
              <a:cxnLst/>
              <a:rect l="l" t="t" r="r" b="b"/>
              <a:pathLst>
                <a:path w="1793295" h="545836" extrusionOk="0">
                  <a:moveTo>
                    <a:pt x="0" y="0"/>
                  </a:moveTo>
                  <a:lnTo>
                    <a:pt x="1793296" y="0"/>
                  </a:lnTo>
                  <a:lnTo>
                    <a:pt x="1793296" y="545836"/>
                  </a:lnTo>
                  <a:lnTo>
                    <a:pt x="0" y="5458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6426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6399410" y="107190"/>
              <a:ext cx="2289252" cy="744007"/>
            </a:xfrm>
            <a:custGeom>
              <a:avLst/>
              <a:gdLst/>
              <a:ahLst/>
              <a:cxnLst/>
              <a:rect l="l" t="t" r="r" b="b"/>
              <a:pathLst>
                <a:path w="2289252" h="744007" extrusionOk="0">
                  <a:moveTo>
                    <a:pt x="0" y="0"/>
                  </a:moveTo>
                  <a:lnTo>
                    <a:pt x="2289252" y="0"/>
                  </a:lnTo>
                  <a:lnTo>
                    <a:pt x="2289252" y="744007"/>
                  </a:lnTo>
                  <a:lnTo>
                    <a:pt x="0" y="7440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9260162" y="127192"/>
              <a:ext cx="2413347" cy="724004"/>
            </a:xfrm>
            <a:custGeom>
              <a:avLst/>
              <a:gdLst/>
              <a:ahLst/>
              <a:cxnLst/>
              <a:rect l="l" t="t" r="r" b="b"/>
              <a:pathLst>
                <a:path w="2413347" h="724004" extrusionOk="0">
                  <a:moveTo>
                    <a:pt x="0" y="0"/>
                  </a:moveTo>
                  <a:lnTo>
                    <a:pt x="2413347" y="0"/>
                  </a:lnTo>
                  <a:lnTo>
                    <a:pt x="2413347" y="724005"/>
                  </a:lnTo>
                  <a:lnTo>
                    <a:pt x="0" y="72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389012" y="301868"/>
              <a:ext cx="2438898" cy="354650"/>
            </a:xfrm>
            <a:custGeom>
              <a:avLst/>
              <a:gdLst/>
              <a:ahLst/>
              <a:cxnLst/>
              <a:rect l="l" t="t" r="r" b="b"/>
              <a:pathLst>
                <a:path w="2438898" h="354650" extrusionOk="0">
                  <a:moveTo>
                    <a:pt x="0" y="0"/>
                  </a:moveTo>
                  <a:lnTo>
                    <a:pt x="2438898" y="0"/>
                  </a:lnTo>
                  <a:lnTo>
                    <a:pt x="2438898" y="354650"/>
                  </a:lnTo>
                  <a:lnTo>
                    <a:pt x="0" y="354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0" y="186628"/>
              <a:ext cx="2819908" cy="585131"/>
            </a:xfrm>
            <a:custGeom>
              <a:avLst/>
              <a:gdLst/>
              <a:ahLst/>
              <a:cxnLst/>
              <a:rect l="l" t="t" r="r" b="b"/>
              <a:pathLst>
                <a:path w="2819908" h="585131" extrusionOk="0">
                  <a:moveTo>
                    <a:pt x="0" y="0"/>
                  </a:moveTo>
                  <a:lnTo>
                    <a:pt x="2819908" y="0"/>
                  </a:lnTo>
                  <a:lnTo>
                    <a:pt x="2819908" y="585131"/>
                  </a:lnTo>
                  <a:lnTo>
                    <a:pt x="0" y="5851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03" name="Google Shape;503;p16" title="LOS_Logo-Full (2)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83788" y="9602109"/>
            <a:ext cx="2958351" cy="5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/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/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/>
          <p:cNvSpPr txBox="1"/>
          <p:nvPr/>
        </p:nvSpPr>
        <p:spPr>
          <a:xfrm>
            <a:off x="1028700" y="3062643"/>
            <a:ext cx="9303384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What?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Why?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/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Game Plan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E1BAFD8B-1103-CA36-7E02-7890069D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30533DF1-F803-9028-8546-DF470D5557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60FE3338-46FD-9DD2-804C-969610144496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DBF4A33-62C3-0639-2B16-379601A041D2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AA6333F3-6AA6-D926-5944-2529D234419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E7879A58-A6F4-F6F5-09AB-EBFD567F384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A00FD9F-66BE-7929-F4D0-617CE68D33B3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09A0E467-8A16-8D39-23CD-5D75F84BE7A6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BBDBB180-7FEC-AD11-C684-995C46EDC2F5}"/>
              </a:ext>
            </a:extLst>
          </p:cNvPr>
          <p:cNvSpPr txBox="1"/>
          <p:nvPr/>
        </p:nvSpPr>
        <p:spPr>
          <a:xfrm>
            <a:off x="1028699" y="3062643"/>
            <a:ext cx="14796007" cy="762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Lightweight (6MB!) dynamic, loosely typed language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Built on the JVM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Runs everywhere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Extensible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Can replace ColdFusion/Lucee installs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Open Source 🎉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Free 🎉🎉🎉🎉🎉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050D715-0A45-2213-745B-4AB3FF949A2A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What is </a:t>
            </a:r>
            <a:r>
              <a:rPr lang="en-US" sz="7500" b="0" i="0" u="none" strike="noStrike" cap="none" dirty="0" err="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0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F20CDBB5-C9F7-5563-5976-0208D899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2597CBB2-A40E-CEE0-2578-3BFCF77B4A2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0F737A18-753A-A33C-6F06-430EA1264EA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90AA6EE4-12C8-20F3-D640-411099033C58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28F6A31-F0EE-E943-8E7C-328C36E35338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8C68AC33-F9AF-0BD5-2461-88404606D90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9AA9F0F-AAF5-AC59-6211-E80296430D8C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8B4E1727-5158-40CB-09F2-840B19070216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551501AA-ACED-26EF-3CC3-E59AA2FC2655}"/>
              </a:ext>
            </a:extLst>
          </p:cNvPr>
          <p:cNvSpPr txBox="1"/>
          <p:nvPr/>
        </p:nvSpPr>
        <p:spPr>
          <a:xfrm>
            <a:off x="1028699" y="3062643"/>
            <a:ext cx="1479600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Subscriptions for additional support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Premium modules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OS ➡️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+ ➡️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++ ➡️ Custom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Plans - https://www.boxlang.io/plans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5339DE1C-88DE-5369-8867-EA45F85825E6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What?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4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57BC04CD-8D5C-660C-D803-CF8C4A7D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E1E8F8C6-DADE-1DCF-DC11-5D6838BCF1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7F205E6C-67D1-4687-C3FD-E7CDFFA6BAE4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0F216199-5EEF-F214-242C-79796BB1723A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BC30903-C33B-4068-4934-5C924C6C2F26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8A9E9105-D15F-8FB7-2A63-8A4AB5EA649A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A4AD7CD-7693-1FA3-DD15-7BE38F5A207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7168992B-C37F-5FCD-4E08-008262AF1B54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52101410-C402-D6A9-0602-E3250C972AAC}"/>
              </a:ext>
            </a:extLst>
          </p:cNvPr>
          <p:cNvSpPr txBox="1"/>
          <p:nvPr/>
        </p:nvSpPr>
        <p:spPr>
          <a:xfrm>
            <a:off x="1028699" y="3062643"/>
            <a:ext cx="14796007" cy="417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Admin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Electron app running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ColdBox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More modules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A424B385-9365-F9A6-C2FD-855000572DF2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What (Soonish)?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0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050540C4-4703-80C4-2F3F-8F10DEE3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2873A12A-2940-A7B9-AF99-FEB58EE25EA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66E7C5B7-3466-32E2-4A5D-99E152E93B7A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6DA9C5F-0ECF-9031-5B78-9C2AFD548F1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7C806847-A72D-1137-E52A-67A14CCDB8F5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4C3FFC23-9436-5016-3811-F5B9306523A2}"/>
              </a:ext>
            </a:extLst>
          </p:cNvPr>
          <p:cNvGrpSpPr/>
          <p:nvPr/>
        </p:nvGrpSpPr>
        <p:grpSpPr>
          <a:xfrm>
            <a:off x="-6189110" y="-751892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E6E71650-455F-B3F2-0D03-567093B21A3E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A28F94E3-D0A4-A319-2D41-643ADA63FB0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2623AD75-1286-716E-F9F7-A4C991677A02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CLIs and tooling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Serverless APIs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Web Applications (with powerful framework)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8FBB27D-D652-425E-5318-EFE329B7843D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16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863E06E-0386-F237-1613-7F6C4AD7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AFC4AE8-B0D6-5BE6-80A3-FCE5B9E2A90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0751C56C-D89C-117D-81B3-7DF87D20231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12818F2E-FEE5-2849-03F1-1F8F5037AA5F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99C6145A-631C-1DCB-56D7-5B1DB9A1761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B9A19597-DA95-2667-F1C7-B29D75F6D79B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65A22CBF-5EF1-AA60-C39B-A83285485DE1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A266D91C-B53C-E2D3-7FD3-CE2D2FCADF5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D5C93381-4E7E-0FC1-3B92-E15156E5EAF4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Install the JDK (21+ minimum)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Install the binaries (</a:t>
            </a:r>
            <a:r>
              <a:rPr lang="en-US" sz="40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Install the IDE (</a:t>
            </a:r>
            <a:r>
              <a:rPr lang="en-US" sz="4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CLI tools: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boxlang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, </a:t>
            </a: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install-bx-module, </a:t>
            </a:r>
            <a:r>
              <a:rPr lang="en-US" sz="4000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boxlang-miniserver</a:t>
            </a: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, install-</a:t>
            </a:r>
            <a:r>
              <a:rPr lang="en-US" sz="4000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boxlang</a:t>
            </a: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258B087B-65CF-3709-0ECC-6C8F43EC910F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4490</TotalTime>
  <Words>1258</Words>
  <Application>Microsoft Office PowerPoint</Application>
  <PresentationFormat>Custom</PresentationFormat>
  <Paragraphs>214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Poppins SemiBold</vt:lpstr>
      <vt:lpstr>Consolas</vt:lpstr>
      <vt:lpstr>Poppins</vt:lpstr>
      <vt:lpstr>Arial</vt:lpstr>
      <vt:lpstr>Poppins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Raymond Camden</cp:lastModifiedBy>
  <cp:revision>12</cp:revision>
  <dcterms:created xsi:type="dcterms:W3CDTF">2006-08-16T00:00:00Z</dcterms:created>
  <dcterms:modified xsi:type="dcterms:W3CDTF">2025-04-22T14:36:38Z</dcterms:modified>
</cp:coreProperties>
</file>